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61" r:id="rId5"/>
    <p:sldId id="274" r:id="rId6"/>
    <p:sldId id="258" r:id="rId7"/>
    <p:sldId id="259" r:id="rId8"/>
    <p:sldId id="260" r:id="rId9"/>
    <p:sldId id="262" r:id="rId10"/>
    <p:sldId id="263" r:id="rId11"/>
    <p:sldId id="272" r:id="rId12"/>
    <p:sldId id="264" r:id="rId13"/>
    <p:sldId id="265" r:id="rId14"/>
    <p:sldId id="275" r:id="rId15"/>
    <p:sldId id="266" r:id="rId16"/>
    <p:sldId id="267" r:id="rId17"/>
    <p:sldId id="270" r:id="rId18"/>
    <p:sldId id="278" r:id="rId19"/>
    <p:sldId id="276" r:id="rId20"/>
    <p:sldId id="271" r:id="rId21"/>
    <p:sldId id="268" r:id="rId22"/>
    <p:sldId id="269" r:id="rId23"/>
    <p:sldId id="277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rs Meyer" initials="UM" lastIdx="1" clrIdx="0">
    <p:extLst>
      <p:ext uri="{19B8F6BF-5375-455C-9EA6-DF929625EA0E}">
        <p15:presenceInfo xmlns:p15="http://schemas.microsoft.com/office/powerpoint/2012/main" userId="S-1-5-21-1278632889-4145110845-4041340119-63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6629FF-5E62-AB45-9254-4AB548A32263}" v="307" dt="2019-11-03T12:00:24.7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3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yer, Urs (GymLA)" userId="S::urs.meyer@sbl.ch::82d101ce-ca48-42a6-b499-c8b3a24ea83b" providerId="AD" clId="Web-{35917686-0C37-FADD-A84B-5B1ECE03D42A}"/>
  </pc:docChgLst>
  <pc:docChgLst>
    <pc:chgData name="Meyer, Urs (GymLA)" userId="S::urs.meyer@sbl.ch::82d101ce-ca48-42a6-b499-c8b3a24ea83b" providerId="AD" clId="Web-{57331EB4-8137-463F-A285-60B9EDB06543}"/>
  </pc:docChgLst>
  <pc:docChgLst>
    <pc:chgData name="Meier, Simone (SekTW)" userId="f827fa86-1fc2-4bed-a372-fca7cf1e1eb1" providerId="ADAL" clId="{6ECC34E1-12E9-6344-8B5A-ABF7061B8789}"/>
  </pc:docChgLst>
  <pc:docChgLst>
    <pc:chgData name="Meyer, Urs (GymLA)" userId="82d101ce-ca48-42a6-b499-c8b3a24ea83b" providerId="ADAL" clId="{516629FF-5E62-AB45-9254-4AB548A32263}"/>
    <pc:docChg chg="undo custSel addSld modSld modMainMaster">
      <pc:chgData name="Meyer, Urs (GymLA)" userId="82d101ce-ca48-42a6-b499-c8b3a24ea83b" providerId="ADAL" clId="{516629FF-5E62-AB45-9254-4AB548A32263}" dt="2019-11-03T12:00:24.795" v="299" actId="1076"/>
      <pc:docMkLst>
        <pc:docMk/>
      </pc:docMkLst>
      <pc:sldChg chg="modSp">
        <pc:chgData name="Meyer, Urs (GymLA)" userId="82d101ce-ca48-42a6-b499-c8b3a24ea83b" providerId="ADAL" clId="{516629FF-5E62-AB45-9254-4AB548A32263}" dt="2019-11-03T10:52:41.721" v="2"/>
        <pc:sldMkLst>
          <pc:docMk/>
          <pc:sldMk cId="1855455069" sldId="257"/>
        </pc:sldMkLst>
        <pc:picChg chg="mod">
          <ac:chgData name="Meyer, Urs (GymLA)" userId="82d101ce-ca48-42a6-b499-c8b3a24ea83b" providerId="ADAL" clId="{516629FF-5E62-AB45-9254-4AB548A32263}" dt="2019-11-03T10:52:41.721" v="2"/>
          <ac:picMkLst>
            <pc:docMk/>
            <pc:sldMk cId="1855455069" sldId="257"/>
            <ac:picMk id="4" creationId="{00000000-0000-0000-0000-000000000000}"/>
          </ac:picMkLst>
        </pc:picChg>
      </pc:sldChg>
      <pc:sldChg chg="modSp">
        <pc:chgData name="Meyer, Urs (GymLA)" userId="82d101ce-ca48-42a6-b499-c8b3a24ea83b" providerId="ADAL" clId="{516629FF-5E62-AB45-9254-4AB548A32263}" dt="2019-11-03T11:56:23.652" v="289"/>
        <pc:sldMkLst>
          <pc:docMk/>
          <pc:sldMk cId="244671341" sldId="261"/>
        </pc:sldMkLst>
        <pc:spChg chg="mod">
          <ac:chgData name="Meyer, Urs (GymLA)" userId="82d101ce-ca48-42a6-b499-c8b3a24ea83b" providerId="ADAL" clId="{516629FF-5E62-AB45-9254-4AB548A32263}" dt="2019-11-03T11:56:23.652" v="289"/>
          <ac:spMkLst>
            <pc:docMk/>
            <pc:sldMk cId="244671341" sldId="261"/>
            <ac:spMk id="4" creationId="{00000000-0000-0000-0000-000000000000}"/>
          </ac:spMkLst>
        </pc:spChg>
      </pc:sldChg>
      <pc:sldChg chg="modSp modAnim">
        <pc:chgData name="Meyer, Urs (GymLA)" userId="82d101ce-ca48-42a6-b499-c8b3a24ea83b" providerId="ADAL" clId="{516629FF-5E62-AB45-9254-4AB548A32263}" dt="2019-11-01T16:55:57.308" v="1" actId="20577"/>
        <pc:sldMkLst>
          <pc:docMk/>
          <pc:sldMk cId="3397317147" sldId="264"/>
        </pc:sldMkLst>
        <pc:spChg chg="mod">
          <ac:chgData name="Meyer, Urs (GymLA)" userId="82d101ce-ca48-42a6-b499-c8b3a24ea83b" providerId="ADAL" clId="{516629FF-5E62-AB45-9254-4AB548A32263}" dt="2019-11-01T16:55:57.308" v="1" actId="20577"/>
          <ac:spMkLst>
            <pc:docMk/>
            <pc:sldMk cId="3397317147" sldId="264"/>
            <ac:spMk id="3" creationId="{00000000-0000-0000-0000-000000000000}"/>
          </ac:spMkLst>
        </pc:spChg>
      </pc:sldChg>
      <pc:sldChg chg="modSp">
        <pc:chgData name="Meyer, Urs (GymLA)" userId="82d101ce-ca48-42a6-b499-c8b3a24ea83b" providerId="ADAL" clId="{516629FF-5E62-AB45-9254-4AB548A32263}" dt="2019-11-03T11:56:23.652" v="289"/>
        <pc:sldMkLst>
          <pc:docMk/>
          <pc:sldMk cId="776979754" sldId="267"/>
        </pc:sldMkLst>
        <pc:spChg chg="mod">
          <ac:chgData name="Meyer, Urs (GymLA)" userId="82d101ce-ca48-42a6-b499-c8b3a24ea83b" providerId="ADAL" clId="{516629FF-5E62-AB45-9254-4AB548A32263}" dt="2019-11-03T11:56:23.652" v="289"/>
          <ac:spMkLst>
            <pc:docMk/>
            <pc:sldMk cId="776979754" sldId="267"/>
            <ac:spMk id="3" creationId="{00000000-0000-0000-0000-000000000000}"/>
          </ac:spMkLst>
        </pc:spChg>
      </pc:sldChg>
      <pc:sldChg chg="modSp">
        <pc:chgData name="Meyer, Urs (GymLA)" userId="82d101ce-ca48-42a6-b499-c8b3a24ea83b" providerId="ADAL" clId="{516629FF-5E62-AB45-9254-4AB548A32263}" dt="2019-11-03T12:00:24.795" v="299" actId="1076"/>
        <pc:sldMkLst>
          <pc:docMk/>
          <pc:sldMk cId="2744942907" sldId="270"/>
        </pc:sldMkLst>
        <pc:spChg chg="mod">
          <ac:chgData name="Meyer, Urs (GymLA)" userId="82d101ce-ca48-42a6-b499-c8b3a24ea83b" providerId="ADAL" clId="{516629FF-5E62-AB45-9254-4AB548A32263}" dt="2019-11-03T12:00:24.795" v="299" actId="1076"/>
          <ac:spMkLst>
            <pc:docMk/>
            <pc:sldMk cId="2744942907" sldId="270"/>
            <ac:spMk id="9" creationId="{00000000-0000-0000-0000-000000000000}"/>
          </ac:spMkLst>
        </pc:spChg>
      </pc:sldChg>
      <pc:sldChg chg="modSp">
        <pc:chgData name="Meyer, Urs (GymLA)" userId="82d101ce-ca48-42a6-b499-c8b3a24ea83b" providerId="ADAL" clId="{516629FF-5E62-AB45-9254-4AB548A32263}" dt="2019-11-03T11:56:23.652" v="289"/>
        <pc:sldMkLst>
          <pc:docMk/>
          <pc:sldMk cId="1479996116" sldId="273"/>
        </pc:sldMkLst>
        <pc:spChg chg="mod">
          <ac:chgData name="Meyer, Urs (GymLA)" userId="82d101ce-ca48-42a6-b499-c8b3a24ea83b" providerId="ADAL" clId="{516629FF-5E62-AB45-9254-4AB548A32263}" dt="2019-11-03T11:56:23.652" v="289"/>
          <ac:spMkLst>
            <pc:docMk/>
            <pc:sldMk cId="1479996116" sldId="273"/>
            <ac:spMk id="2" creationId="{00000000-0000-0000-0000-000000000000}"/>
          </ac:spMkLst>
        </pc:spChg>
      </pc:sldChg>
      <pc:sldChg chg="modSp">
        <pc:chgData name="Meyer, Urs (GymLA)" userId="82d101ce-ca48-42a6-b499-c8b3a24ea83b" providerId="ADAL" clId="{516629FF-5E62-AB45-9254-4AB548A32263}" dt="2019-11-03T11:56:23.652" v="289"/>
        <pc:sldMkLst>
          <pc:docMk/>
          <pc:sldMk cId="3688590495" sldId="274"/>
        </pc:sldMkLst>
        <pc:spChg chg="mod">
          <ac:chgData name="Meyer, Urs (GymLA)" userId="82d101ce-ca48-42a6-b499-c8b3a24ea83b" providerId="ADAL" clId="{516629FF-5E62-AB45-9254-4AB548A32263}" dt="2019-11-03T11:56:23.652" v="289"/>
          <ac:spMkLst>
            <pc:docMk/>
            <pc:sldMk cId="3688590495" sldId="274"/>
            <ac:spMk id="3" creationId="{00000000-0000-0000-0000-000000000000}"/>
          </ac:spMkLst>
        </pc:spChg>
      </pc:sldChg>
      <pc:sldChg chg="addSp modSp add modAnim">
        <pc:chgData name="Meyer, Urs (GymLA)" userId="82d101ce-ca48-42a6-b499-c8b3a24ea83b" providerId="ADAL" clId="{516629FF-5E62-AB45-9254-4AB548A32263}" dt="2019-11-03T11:56:23.652" v="289"/>
        <pc:sldMkLst>
          <pc:docMk/>
          <pc:sldMk cId="3638494182" sldId="276"/>
        </pc:sldMkLst>
        <pc:spChg chg="mod">
          <ac:chgData name="Meyer, Urs (GymLA)" userId="82d101ce-ca48-42a6-b499-c8b3a24ea83b" providerId="ADAL" clId="{516629FF-5E62-AB45-9254-4AB548A32263}" dt="2019-11-03T10:55:14.977" v="33" actId="20577"/>
          <ac:spMkLst>
            <pc:docMk/>
            <pc:sldMk cId="3638494182" sldId="276"/>
            <ac:spMk id="2" creationId="{F2ECEA6D-92BD-A242-B193-8AB93D578919}"/>
          </ac:spMkLst>
        </pc:spChg>
        <pc:spChg chg="mod">
          <ac:chgData name="Meyer, Urs (GymLA)" userId="82d101ce-ca48-42a6-b499-c8b3a24ea83b" providerId="ADAL" clId="{516629FF-5E62-AB45-9254-4AB548A32263}" dt="2019-11-03T11:56:23.652" v="289"/>
          <ac:spMkLst>
            <pc:docMk/>
            <pc:sldMk cId="3638494182" sldId="276"/>
            <ac:spMk id="3" creationId="{8F0FC150-2580-6442-BDE6-BFE66C4EAE0F}"/>
          </ac:spMkLst>
        </pc:spChg>
        <pc:picChg chg="add mod">
          <ac:chgData name="Meyer, Urs (GymLA)" userId="82d101ce-ca48-42a6-b499-c8b3a24ea83b" providerId="ADAL" clId="{516629FF-5E62-AB45-9254-4AB548A32263}" dt="2019-11-03T11:38:18.839" v="173" actId="1076"/>
          <ac:picMkLst>
            <pc:docMk/>
            <pc:sldMk cId="3638494182" sldId="276"/>
            <ac:picMk id="5" creationId="{AC32C3AE-F44F-CF43-AC61-7EFBB0A0C7F0}"/>
          </ac:picMkLst>
        </pc:picChg>
        <pc:picChg chg="add mod">
          <ac:chgData name="Meyer, Urs (GymLA)" userId="82d101ce-ca48-42a6-b499-c8b3a24ea83b" providerId="ADAL" clId="{516629FF-5E62-AB45-9254-4AB548A32263}" dt="2019-11-03T11:36:05.075" v="140" actId="1076"/>
          <ac:picMkLst>
            <pc:docMk/>
            <pc:sldMk cId="3638494182" sldId="276"/>
            <ac:picMk id="7" creationId="{5F448BE5-813D-1F48-B386-8326F07197BD}"/>
          </ac:picMkLst>
        </pc:picChg>
        <pc:picChg chg="add mod">
          <ac:chgData name="Meyer, Urs (GymLA)" userId="82d101ce-ca48-42a6-b499-c8b3a24ea83b" providerId="ADAL" clId="{516629FF-5E62-AB45-9254-4AB548A32263}" dt="2019-11-03T11:38:22.361" v="174" actId="1076"/>
          <ac:picMkLst>
            <pc:docMk/>
            <pc:sldMk cId="3638494182" sldId="276"/>
            <ac:picMk id="8" creationId="{44B94D9C-0AF6-B345-BAA2-EA0198166883}"/>
          </ac:picMkLst>
        </pc:picChg>
      </pc:sldChg>
      <pc:sldChg chg="addSp delSp modSp add">
        <pc:chgData name="Meyer, Urs (GymLA)" userId="82d101ce-ca48-42a6-b499-c8b3a24ea83b" providerId="ADAL" clId="{516629FF-5E62-AB45-9254-4AB548A32263}" dt="2019-11-03T11:56:47.962" v="298" actId="20577"/>
        <pc:sldMkLst>
          <pc:docMk/>
          <pc:sldMk cId="380455470" sldId="277"/>
        </pc:sldMkLst>
        <pc:spChg chg="mod">
          <ac:chgData name="Meyer, Urs (GymLA)" userId="82d101ce-ca48-42a6-b499-c8b3a24ea83b" providerId="ADAL" clId="{516629FF-5E62-AB45-9254-4AB548A32263}" dt="2019-11-03T11:56:47.962" v="298" actId="20577"/>
          <ac:spMkLst>
            <pc:docMk/>
            <pc:sldMk cId="380455470" sldId="277"/>
            <ac:spMk id="2" creationId="{72BD66D6-B7D9-CE43-BCFA-E82E26FA8333}"/>
          </ac:spMkLst>
        </pc:spChg>
        <pc:spChg chg="del mod">
          <ac:chgData name="Meyer, Urs (GymLA)" userId="82d101ce-ca48-42a6-b499-c8b3a24ea83b" providerId="ADAL" clId="{516629FF-5E62-AB45-9254-4AB548A32263}" dt="2019-11-03T11:52:51.977" v="271" actId="931"/>
          <ac:spMkLst>
            <pc:docMk/>
            <pc:sldMk cId="380455470" sldId="277"/>
            <ac:spMk id="3" creationId="{2512B9B9-EAB9-2A4F-9FB2-5E3D92D9C661}"/>
          </ac:spMkLst>
        </pc:spChg>
        <pc:spChg chg="add del mod">
          <ac:chgData name="Meyer, Urs (GymLA)" userId="82d101ce-ca48-42a6-b499-c8b3a24ea83b" providerId="ADAL" clId="{516629FF-5E62-AB45-9254-4AB548A32263}" dt="2019-11-03T11:55:37.424" v="279"/>
          <ac:spMkLst>
            <pc:docMk/>
            <pc:sldMk cId="380455470" sldId="277"/>
            <ac:spMk id="8" creationId="{6B1A9285-A0B4-DA43-8745-D6E374AC1196}"/>
          </ac:spMkLst>
        </pc:spChg>
        <pc:picChg chg="add del mod">
          <ac:chgData name="Meyer, Urs (GymLA)" userId="82d101ce-ca48-42a6-b499-c8b3a24ea83b" providerId="ADAL" clId="{516629FF-5E62-AB45-9254-4AB548A32263}" dt="2019-11-03T11:54:50.099" v="275" actId="478"/>
          <ac:picMkLst>
            <pc:docMk/>
            <pc:sldMk cId="380455470" sldId="277"/>
            <ac:picMk id="5" creationId="{F9A17ED3-11AB-5D42-912A-D2D9010B6AF9}"/>
          </ac:picMkLst>
        </pc:picChg>
        <pc:picChg chg="add del">
          <ac:chgData name="Meyer, Urs (GymLA)" userId="82d101ce-ca48-42a6-b499-c8b3a24ea83b" providerId="ADAL" clId="{516629FF-5E62-AB45-9254-4AB548A32263}" dt="2019-11-03T11:54:27.559" v="274" actId="478"/>
          <ac:picMkLst>
            <pc:docMk/>
            <pc:sldMk cId="380455470" sldId="277"/>
            <ac:picMk id="6" creationId="{78F0D73A-0D50-164F-8494-E7616D068E4D}"/>
          </ac:picMkLst>
        </pc:picChg>
      </pc:sldChg>
      <pc:sldMasterChg chg="addSp">
        <pc:chgData name="Meyer, Urs (GymLA)" userId="82d101ce-ca48-42a6-b499-c8b3a24ea83b" providerId="ADAL" clId="{516629FF-5E62-AB45-9254-4AB548A32263}" dt="2019-11-03T11:56:02.001" v="282"/>
        <pc:sldMasterMkLst>
          <pc:docMk/>
          <pc:sldMasterMk cId="2461109416" sldId="2147483660"/>
        </pc:sldMasterMkLst>
        <pc:picChg chg="add">
          <ac:chgData name="Meyer, Urs (GymLA)" userId="82d101ce-ca48-42a6-b499-c8b3a24ea83b" providerId="ADAL" clId="{516629FF-5E62-AB45-9254-4AB548A32263}" dt="2019-11-03T11:56:02.001" v="282"/>
          <ac:picMkLst>
            <pc:docMk/>
            <pc:sldMasterMk cId="2461109416" sldId="2147483660"/>
            <ac:picMk id="7" creationId="{8773A52C-58CC-AA44-858F-C1E0D2FDDAC4}"/>
          </ac:picMkLst>
        </pc:picChg>
      </pc:sldMasterChg>
    </pc:docChg>
  </pc:docChgLst>
  <pc:docChgLst>
    <pc:chgData name="Meyer, Urs (GymLA)" userId="S::urs.meyer@sbl.ch::82d101ce-ca48-42a6-b499-c8b3a24ea83b" providerId="AD" clId="Web-{558EA98A-9CA2-4CF3-8F4C-EE191085C78E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38200" y="3602037"/>
            <a:ext cx="10515600" cy="214797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8359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7730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973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3178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6152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142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0517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01299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4406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603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0398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2710249"/>
            <a:ext cx="10515600" cy="3466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49FC4-98FB-4585-BC60-4A0C98DFC91F}" type="datetimeFigureOut">
              <a:rPr lang="de-CH" smtClean="0"/>
              <a:t>06.11.2019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Modul Programmieren 1. Sek.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A3D94-F619-488E-A076-EE78D30F0671}" type="slidenum">
              <a:rPr lang="de-CH" smtClean="0"/>
              <a:t>‹Nr.›</a:t>
            </a:fld>
            <a:endParaRPr lang="de-CH" dirty="0"/>
          </a:p>
        </p:txBody>
      </p:sp>
      <p:pic>
        <p:nvPicPr>
          <p:cNvPr id="3074" name="Grafik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788" y="370681"/>
            <a:ext cx="314801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53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sedweek.org/files/CSEDrobotics.pdf" TargetMode="External"/><Relationship Id="rId2" Type="http://schemas.openxmlformats.org/officeDocument/2006/relationships/hyperlink" Target="http://inform21.ch/programmiere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o.com/assets/FranchiseSites/Portal/BitsAndBricks2/v10/deploydsd/index.html?locale=de-de" TargetMode="External"/><Relationship Id="rId2" Type="http://schemas.openxmlformats.org/officeDocument/2006/relationships/hyperlink" Target="http://lightbot.com/flash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download" TargetMode="External"/><Relationship Id="rId2" Type="http://schemas.openxmlformats.org/officeDocument/2006/relationships/hyperlink" Target="https://scratch.mit.ed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scratch.mit.edu/tips" TargetMode="External"/><Relationship Id="rId7" Type="http://schemas.openxmlformats.org/officeDocument/2006/relationships/image" Target="../media/image24.png"/><Relationship Id="rId2" Type="http://schemas.openxmlformats.org/officeDocument/2006/relationships/hyperlink" Target="https://scratch.mit.edu/info/card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hyperlink" Target="https://codecombat.com/play" TargetMode="External"/><Relationship Id="rId4" Type="http://schemas.openxmlformats.org/officeDocument/2006/relationships/hyperlink" Target="https://code.org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ebis.ch/unterrichtsmaterial/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https://www.klett.ch/Katalog/Sekundarstufe+I/Informatik/Empfehlung/Einfach+Informatik+7-9+-+Programmieren/Einfach+Informatik+7%E2%80%939+%E2%80%93+Programmieren/978-3-264-84463-4/shopartikel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projects/303949756/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s://scratch.mit.edu/projects/259721779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5" Type="http://schemas.openxmlformats.org/officeDocument/2006/relationships/image" Target="../media/image31.png"/><Relationship Id="rId4" Type="http://schemas.openxmlformats.org/officeDocument/2006/relationships/hyperlink" Target="https://makecode.microbit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selland.ch/politik-und-behorden/direktionen/bildungs-kultur-und-sportdirektion/dienstleistungen-und-angebote/informatik-schulen-bl/ict-bildung/ict-sekundarschulen/unterrichtsmaterial-sekundarschulen/unterrichtsmodule-informatik/zusatz-programmieren1" TargetMode="External"/><Relationship Id="rId2" Type="http://schemas.openxmlformats.org/officeDocument/2006/relationships/hyperlink" Target="http://bl.clex.ch/frontend/change_document_file_dictionaries/474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scratch.mit.edu/projects/317709379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mentimeter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e.wikipedia.org/wiki/Liste_von_Programmiersprachen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blog.doebe.li/Blog/GedankenZuProgrammierumgebungenFuerMedienUndInformati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aselland.ch/politik-und-behorden/direktionen/bildungs-kultur-und-sportdirektion/bildung/handbuch/unterricht/stundentafeln-lehrplaene/volksschule/medien-und-informatik-mi/medien-und-informatik-3-zyklu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NUL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ehrplan-vs.bl.ch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cratch.mit.edu/users/LP21BL/project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1562648"/>
          </a:xfrm>
        </p:spPr>
        <p:txBody>
          <a:bodyPr>
            <a:normAutofit/>
          </a:bodyPr>
          <a:lstStyle/>
          <a:p>
            <a:r>
              <a:rPr lang="de-CH" b="1" dirty="0"/>
              <a:t>Informatik auf der Sekundarstufe</a:t>
            </a:r>
            <a:br>
              <a:rPr lang="de-CH" b="1" dirty="0"/>
            </a:br>
            <a:r>
              <a:rPr lang="de-CH" sz="2800" dirty="0"/>
              <a:t>Modul Programmieren 1 für den Unterricht im 3. Zyklus, 1. Klasse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534935" y="6384174"/>
            <a:ext cx="7122132" cy="4738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  <p:pic>
        <p:nvPicPr>
          <p:cNvPr id="6" name="Grafik 2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8851"/>
          <a:stretch/>
        </p:blipFill>
        <p:spPr bwMode="auto">
          <a:xfrm>
            <a:off x="2454468" y="2788437"/>
            <a:ext cx="7283063" cy="359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2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Computer Science Unplugged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03849"/>
            <a:ext cx="10515600" cy="3466714"/>
          </a:xfrm>
        </p:spPr>
        <p:txBody>
          <a:bodyPr/>
          <a:lstStyle/>
          <a:p>
            <a:r>
              <a:rPr lang="de-CH" dirty="0"/>
              <a:t>Robotersteuerung AB</a:t>
            </a:r>
            <a:br>
              <a:rPr lang="de-CH" dirty="0"/>
            </a:br>
            <a:r>
              <a:rPr lang="de-CH" dirty="0">
                <a:hlinkClick r:id="rId2"/>
              </a:rPr>
              <a:t>http://inform21.ch/programmieren/</a:t>
            </a:r>
            <a:endParaRPr lang="de-CH" dirty="0"/>
          </a:p>
          <a:p>
            <a:r>
              <a:rPr lang="de-CH" dirty="0"/>
              <a:t>Cup </a:t>
            </a:r>
            <a:r>
              <a:rPr lang="de-CH" dirty="0" err="1"/>
              <a:t>Stacking</a:t>
            </a:r>
            <a:r>
              <a:rPr lang="de-CH" dirty="0"/>
              <a:t/>
            </a:r>
            <a:br>
              <a:rPr lang="de-CH" dirty="0"/>
            </a:br>
            <a:r>
              <a:rPr lang="de-CH" dirty="0">
                <a:hlinkClick r:id="rId3"/>
              </a:rPr>
              <a:t>https://csedweek.org/files/CSEDrobotics.pdf</a:t>
            </a:r>
            <a:r>
              <a:rPr lang="de-CH" dirty="0"/>
              <a:t/>
            </a:r>
            <a:br>
              <a:rPr lang="de-CH" dirty="0"/>
            </a:br>
            <a:endParaRPr lang="de-CH" dirty="0"/>
          </a:p>
          <a:p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861" y="4309571"/>
            <a:ext cx="3606434" cy="198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4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Cup </a:t>
            </a:r>
            <a:r>
              <a:rPr lang="de-CH" dirty="0" err="1"/>
              <a:t>Stacking</a:t>
            </a:r>
            <a:endParaRPr lang="de-CH" dirty="0"/>
          </a:p>
        </p:txBody>
      </p:sp>
      <p:pic>
        <p:nvPicPr>
          <p:cNvPr id="1028" name="Picture 4" descr="Bildergebnis fÃ¼r kran contain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09" y="2426926"/>
            <a:ext cx="2438400" cy="164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838200" y="4533416"/>
            <a:ext cx="453875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Wingdings 3" panose="05040102010807070707" pitchFamily="18" charset="2"/>
              <a:buChar char="#"/>
            </a:pPr>
            <a:r>
              <a:rPr lang="de-CH" dirty="0">
                <a:sym typeface="Wingdings" panose="05000000000000000000" pitchFamily="2" charset="2"/>
              </a:rPr>
              <a:t>	Becher hochheben</a:t>
            </a:r>
          </a:p>
          <a:p>
            <a:r>
              <a:rPr lang="de-CH" dirty="0">
                <a:sym typeface="Wingdings 3" panose="05040102010807070707" pitchFamily="18" charset="2"/>
              </a:rPr>
              <a:t>(n)  (n)	n Schritte nach links oder rechts</a:t>
            </a:r>
          </a:p>
          <a:p>
            <a:r>
              <a:rPr lang="de-CH" dirty="0">
                <a:sym typeface="Wingdings 3" panose="05040102010807070707" pitchFamily="18" charset="2"/>
              </a:rPr>
              <a:t>	Drehung um 180 Grad</a:t>
            </a:r>
          </a:p>
          <a:p>
            <a:pPr>
              <a:buFont typeface="Wingdings 3" panose="05040102010807070707" pitchFamily="18" charset="2"/>
              <a:buChar char="i"/>
            </a:pPr>
            <a:r>
              <a:rPr lang="de-CH" dirty="0">
                <a:sym typeface="Wingdings 3" panose="05040102010807070707" pitchFamily="18" charset="2"/>
              </a:rPr>
              <a:t>	Becher abstellen </a:t>
            </a:r>
            <a:r>
              <a:rPr lang="de-CH">
                <a:sym typeface="Wingdings 3" panose="05040102010807070707" pitchFamily="18" charset="2"/>
              </a:rPr>
              <a:t>und Kran</a:t>
            </a:r>
            <a:r>
              <a:rPr lang="de-CH" dirty="0">
                <a:sym typeface="Wingdings 3" panose="05040102010807070707" pitchFamily="18" charset="2"/>
              </a:rPr>
              <a:t> hoch</a:t>
            </a:r>
            <a:endParaRPr lang="de-CH" dirty="0">
              <a:cs typeface="Calibri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848" y="2426926"/>
            <a:ext cx="2825063" cy="164287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8750" y="2414109"/>
            <a:ext cx="1675502" cy="1643393"/>
          </a:xfrm>
          <a:prstGeom prst="rect">
            <a:avLst/>
          </a:prstGeom>
        </p:spPr>
      </p:pic>
      <p:pic>
        <p:nvPicPr>
          <p:cNvPr id="1030" name="Picture 6" descr="Bildergebnis fÃ¼r traveling circuits lesson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091" y="2426926"/>
            <a:ext cx="2600709" cy="164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4.bp.blogspot.com/-gdhM9cnIahQ/VIpvd9nSgxI/AAAAAAAAASw/auxj88SFbdM/s1600/cupStack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950" y="4500150"/>
            <a:ext cx="2114906" cy="169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030774" y="4565083"/>
            <a:ext cx="33230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2 Becher:</a:t>
            </a:r>
          </a:p>
          <a:p>
            <a:pPr lvl="0" defTabSz="715963"/>
            <a:r>
              <a:rPr lang="de-CH" dirty="0">
                <a:sym typeface="Wingdings 3" panose="05040102010807070707" pitchFamily="18" charset="2"/>
              </a:rPr>
              <a:t>	</a:t>
            </a:r>
            <a:r>
              <a:rPr lang="de-CH" dirty="0"/>
              <a:t> 2	</a:t>
            </a:r>
            <a:r>
              <a:rPr lang="de-CH" dirty="0">
                <a:sym typeface="Wingdings 3" panose="05040102010807070707" pitchFamily="18" charset="2"/>
              </a:rPr>
              <a:t></a:t>
            </a:r>
            <a:r>
              <a:rPr lang="de-CH" dirty="0"/>
              <a:t>	</a:t>
            </a:r>
            <a:r>
              <a:rPr lang="de-CH" dirty="0">
                <a:sym typeface="Wingdings 3" panose="05040102010807070707" pitchFamily="18" charset="2"/>
              </a:rPr>
              <a:t></a:t>
            </a:r>
            <a:r>
              <a:rPr lang="de-CH" dirty="0"/>
              <a:t>	2</a:t>
            </a:r>
            <a:r>
              <a:rPr lang="de-CH" dirty="0">
                <a:sym typeface="Wingdings 3" panose="05040102010807070707" pitchFamily="18" charset="2"/>
              </a:rPr>
              <a:t></a:t>
            </a:r>
            <a:endParaRPr lang="de-CH" dirty="0"/>
          </a:p>
          <a:p>
            <a:pPr lvl="0" defTabSz="715963">
              <a:tabLst>
                <a:tab pos="715963" algn="l"/>
              </a:tabLst>
            </a:pPr>
            <a:r>
              <a:rPr lang="de-CH" dirty="0">
                <a:sym typeface="Wingdings 3" panose="05040102010807070707" pitchFamily="18" charset="2"/>
              </a:rPr>
              <a:t>	</a:t>
            </a:r>
            <a:r>
              <a:rPr lang="de-CH" dirty="0"/>
              <a:t> 2	</a:t>
            </a:r>
            <a:r>
              <a:rPr lang="de-CH" dirty="0">
                <a:sym typeface="Wingdings 3" panose="05040102010807070707" pitchFamily="18" charset="2"/>
              </a:rPr>
              <a:t>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5629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Robotersteuerung online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467972"/>
            <a:ext cx="10515599" cy="4081320"/>
          </a:xfrm>
        </p:spPr>
        <p:txBody>
          <a:bodyPr>
            <a:normAutofit/>
          </a:bodyPr>
          <a:lstStyle/>
          <a:p>
            <a:r>
              <a:rPr lang="de-CH" dirty="0" err="1"/>
              <a:t>Lightbot</a:t>
            </a:r>
            <a:r>
              <a:rPr lang="de-CH" dirty="0"/>
              <a:t/>
            </a:r>
            <a:br>
              <a:rPr lang="de-CH" dirty="0"/>
            </a:br>
            <a:r>
              <a:rPr lang="de-CH" sz="2000" dirty="0">
                <a:hlinkClick r:id="rId2"/>
              </a:rPr>
              <a:t>http://lightbot.com/flash.html</a:t>
            </a:r>
            <a:r>
              <a:rPr lang="de-CH" sz="2000" dirty="0"/>
              <a:t> </a:t>
            </a:r>
            <a:r>
              <a:rPr lang="de-CH" dirty="0"/>
              <a:t/>
            </a:r>
            <a:br>
              <a:rPr lang="de-CH" dirty="0"/>
            </a:br>
            <a:r>
              <a:rPr lang="de-CH" dirty="0"/>
              <a:t/>
            </a:r>
            <a:br>
              <a:rPr lang="de-CH" dirty="0"/>
            </a:br>
            <a:endParaRPr lang="de-CH" dirty="0"/>
          </a:p>
          <a:p>
            <a:endParaRPr lang="de-CH" dirty="0"/>
          </a:p>
          <a:p>
            <a:r>
              <a:rPr lang="de-CH" dirty="0">
                <a:hlinkClick r:id="rId3"/>
              </a:rPr>
              <a:t>Lego Bits </a:t>
            </a:r>
            <a:r>
              <a:rPr lang="de-CH" dirty="0" err="1">
                <a:hlinkClick r:id="rId3"/>
              </a:rPr>
              <a:t>and</a:t>
            </a:r>
            <a:r>
              <a:rPr lang="de-CH" dirty="0">
                <a:hlinkClick r:id="rId3"/>
              </a:rPr>
              <a:t> Bricks</a:t>
            </a:r>
            <a:r>
              <a:rPr lang="de-CH" dirty="0"/>
              <a:t/>
            </a:r>
            <a:br>
              <a:rPr lang="de-CH" dirty="0"/>
            </a:br>
            <a:endParaRPr lang="de-CH" sz="2000" dirty="0"/>
          </a:p>
          <a:p>
            <a:endParaRPr lang="de-CH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112" y="2380843"/>
            <a:ext cx="1770089" cy="174775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7112" y="4508632"/>
            <a:ext cx="2913503" cy="163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1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Digitale Einladung mit </a:t>
            </a:r>
            <a:r>
              <a:rPr lang="de-CH" dirty="0" err="1"/>
              <a:t>Scratch</a:t>
            </a:r>
            <a:endParaRPr lang="de-CH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380843"/>
            <a:ext cx="2866292" cy="408499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075" y="3170804"/>
            <a:ext cx="65627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EE12B-B21F-4805-981A-C527F3136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cs typeface="Calibri Light"/>
              </a:rPr>
              <a:t>Scratch Entwicklungsumgebung</a:t>
            </a:r>
            <a:endParaRPr lang="de-DE" dirty="0"/>
          </a:p>
        </p:txBody>
      </p:sp>
      <p:pic>
        <p:nvPicPr>
          <p:cNvPr id="4" name="Picture 4" descr="Ein Bild, das Screenshot enthält.&#10;&#10;Mit sehr hoher Zuverlässigkeit generierte Beschreibung">
            <a:extLst>
              <a:ext uri="{FF2B5EF4-FFF2-40B4-BE49-F238E27FC236}">
                <a16:creationId xmlns:a16="http://schemas.microsoft.com/office/drawing/2014/main" id="{C2FB8582-46A0-43F0-9BE0-FDCB0F935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125" y="1302973"/>
            <a:ext cx="7163113" cy="51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7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Digitale Einladung mit </a:t>
            </a:r>
            <a:r>
              <a:rPr lang="de-CH" dirty="0" err="1"/>
              <a:t>Scratch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636924"/>
            <a:ext cx="10515600" cy="321063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/>
              <a:t>Scratch online</a:t>
            </a:r>
            <a:br>
              <a:rPr lang="de-CH" dirty="0"/>
            </a:br>
            <a:r>
              <a:rPr lang="de-CH" dirty="0">
                <a:hlinkClick r:id="rId2"/>
              </a:rPr>
              <a:t>https://scratch.mit.edu/</a:t>
            </a:r>
            <a:r>
              <a:rPr lang="de-CH" dirty="0"/>
              <a:t/>
            </a:r>
            <a:br>
              <a:rPr lang="de-CH" dirty="0"/>
            </a:br>
            <a:endParaRPr lang="de-CH" dirty="0"/>
          </a:p>
          <a:p>
            <a:r>
              <a:rPr lang="de-CH" dirty="0"/>
              <a:t>Scratch </a:t>
            </a:r>
            <a:r>
              <a:rPr lang="de-CH" dirty="0" err="1"/>
              <a:t>download</a:t>
            </a:r>
            <a:r>
              <a:rPr lang="de-CH" dirty="0"/>
              <a:t/>
            </a:r>
            <a:br>
              <a:rPr lang="de-CH" dirty="0"/>
            </a:br>
            <a:r>
              <a:rPr lang="de-CH" dirty="0">
                <a:hlinkClick r:id="rId3"/>
              </a:rPr>
              <a:t>https://scratch.mit.edu/download</a:t>
            </a:r>
            <a:r>
              <a:rPr lang="de-CH" dirty="0"/>
              <a:t/>
            </a:r>
            <a:br>
              <a:rPr lang="de-CH" dirty="0"/>
            </a:br>
            <a:endParaRPr lang="de-CH" dirty="0"/>
          </a:p>
          <a:p>
            <a:pPr marL="0" indent="0">
              <a:buNone/>
            </a:pPr>
            <a:endParaRPr lang="de-CH" dirty="0">
              <a:cs typeface="Calibri" panose="020F0502020204030204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015" y="2894907"/>
            <a:ext cx="5046785" cy="192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9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Differenzierung / Erweiterung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710248"/>
            <a:ext cx="10515600" cy="3796119"/>
          </a:xfrm>
        </p:spPr>
        <p:txBody>
          <a:bodyPr>
            <a:normAutofit fontScale="92500" lnSpcReduction="10000"/>
          </a:bodyPr>
          <a:lstStyle/>
          <a:p>
            <a:r>
              <a:rPr lang="de-CH" dirty="0" err="1"/>
              <a:t>Scratch</a:t>
            </a:r>
            <a:r>
              <a:rPr lang="de-CH" dirty="0"/>
              <a:t> Karten</a:t>
            </a:r>
            <a:br>
              <a:rPr lang="de-CH" dirty="0"/>
            </a:br>
            <a:r>
              <a:rPr lang="de-CH" dirty="0">
                <a:hlinkClick r:id="rId2"/>
              </a:rPr>
              <a:t>https://scratch.mit.edu/info/cards/</a:t>
            </a:r>
            <a:r>
              <a:rPr lang="de-CH" dirty="0"/>
              <a:t/>
            </a:r>
            <a:br>
              <a:rPr lang="de-CH" dirty="0"/>
            </a:br>
            <a:r>
              <a:rPr lang="de-CH" dirty="0">
                <a:hlinkClick r:id="rId3"/>
              </a:rPr>
              <a:t>https://scratch.mit.edu/tips</a:t>
            </a:r>
            <a:endParaRPr lang="de-CH" dirty="0"/>
          </a:p>
          <a:p>
            <a:endParaRPr lang="de-CH" dirty="0"/>
          </a:p>
          <a:p>
            <a:r>
              <a:rPr lang="de-CH" dirty="0"/>
              <a:t>Code.org</a:t>
            </a:r>
            <a:br>
              <a:rPr lang="de-CH" dirty="0"/>
            </a:br>
            <a:r>
              <a:rPr lang="de-CH" dirty="0">
                <a:hlinkClick r:id="rId4"/>
              </a:rPr>
              <a:t>https://code.org/</a:t>
            </a:r>
            <a:endParaRPr lang="de-CH" dirty="0"/>
          </a:p>
          <a:p>
            <a:pPr marL="0" indent="0">
              <a:buNone/>
            </a:pPr>
            <a:endParaRPr lang="de-CH" dirty="0"/>
          </a:p>
          <a:p>
            <a:r>
              <a:rPr lang="de-CH" dirty="0"/>
              <a:t>Code </a:t>
            </a:r>
            <a:r>
              <a:rPr lang="de-CH" dirty="0" err="1"/>
              <a:t>Combat</a:t>
            </a:r>
            <a:r>
              <a:rPr lang="de-CH" dirty="0"/>
              <a:t/>
            </a:r>
            <a:br>
              <a:rPr lang="de-CH" dirty="0"/>
            </a:br>
            <a:r>
              <a:rPr lang="de-CH" dirty="0">
                <a:hlinkClick r:id="rId5"/>
              </a:rPr>
              <a:t>https://codecombat.com/play</a:t>
            </a:r>
            <a:r>
              <a:rPr lang="de-CH" dirty="0"/>
              <a:t/>
            </a:r>
            <a:br>
              <a:rPr lang="de-CH" dirty="0"/>
            </a:br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3081" y="3058333"/>
            <a:ext cx="1837396" cy="252115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1790" y="2506783"/>
            <a:ext cx="1642010" cy="362425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92598" y="3468312"/>
            <a:ext cx="1697071" cy="17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97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271411"/>
            <a:ext cx="10515600" cy="1325563"/>
          </a:xfrm>
        </p:spPr>
        <p:txBody>
          <a:bodyPr/>
          <a:lstStyle/>
          <a:p>
            <a:r>
              <a:rPr lang="de-CH" dirty="0" err="1"/>
              <a:t>Scratch</a:t>
            </a:r>
            <a:r>
              <a:rPr lang="de-CH" dirty="0"/>
              <a:t> vs. Python 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1271411"/>
            <a:ext cx="3810000" cy="1447800"/>
          </a:xfrm>
        </p:spPr>
      </p:pic>
      <p:sp>
        <p:nvSpPr>
          <p:cNvPr id="8" name="Rechteck 7"/>
          <p:cNvSpPr/>
          <p:nvPr/>
        </p:nvSpPr>
        <p:spPr>
          <a:xfrm>
            <a:off x="838200" y="5035143"/>
            <a:ext cx="4410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>
                <a:hlinkClick r:id="rId3"/>
              </a:rPr>
              <a:t>https://www.zebis.ch/unterrichtsmaterial/</a:t>
            </a:r>
            <a:br>
              <a:rPr lang="de-CH" dirty="0">
                <a:hlinkClick r:id="rId3"/>
              </a:rPr>
            </a:br>
            <a:r>
              <a:rPr lang="de-CH" dirty="0">
                <a:hlinkClick r:id="rId3"/>
              </a:rPr>
              <a:t>mit-dem-malstift-zeichnen-turtle-grafik</a:t>
            </a:r>
            <a:endParaRPr lang="de-CH" dirty="0"/>
          </a:p>
        </p:txBody>
      </p:sp>
      <p:sp>
        <p:nvSpPr>
          <p:cNvPr id="9" name="Textfeld 8"/>
          <p:cNvSpPr txBox="1"/>
          <p:nvPr/>
        </p:nvSpPr>
        <p:spPr>
          <a:xfrm>
            <a:off x="5248275" y="5037843"/>
            <a:ext cx="5694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>
                <a:hlinkClick r:id="rId4"/>
              </a:rPr>
              <a:t>https://www.klett.ch/Katalog/Sekundarstufe+I/Informatik/</a:t>
            </a:r>
            <a:endParaRPr lang="de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473033"/>
            <a:ext cx="2400300" cy="268605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248275" y="2719211"/>
            <a:ext cx="217963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from </a:t>
            </a:r>
            <a:r>
              <a:rPr lang="en-US" dirty="0" err="1"/>
              <a:t>gturtle</a:t>
            </a:r>
            <a:r>
              <a:rPr lang="en-US" dirty="0"/>
              <a:t> import *</a:t>
            </a:r>
          </a:p>
          <a:p>
            <a:r>
              <a:rPr lang="en-US" dirty="0" err="1"/>
              <a:t>makeTurtle</a:t>
            </a:r>
            <a:r>
              <a:rPr lang="en-US" dirty="0"/>
              <a:t>()</a:t>
            </a:r>
          </a:p>
          <a:p>
            <a:endParaRPr lang="en-US" dirty="0"/>
          </a:p>
          <a:p>
            <a:r>
              <a:rPr lang="en-US" dirty="0"/>
              <a:t>repeat 5:</a:t>
            </a:r>
          </a:p>
          <a:p>
            <a:r>
              <a:rPr lang="en-US" dirty="0"/>
              <a:t>    forward(100)</a:t>
            </a:r>
          </a:p>
          <a:p>
            <a:r>
              <a:rPr lang="en-US" dirty="0"/>
              <a:t>    left(72)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449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4000" dirty="0" smtClean="0"/>
              <a:t>Projektideen</a:t>
            </a:r>
            <a:endParaRPr lang="de-CH" sz="4000" dirty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16" y="2380843"/>
            <a:ext cx="4643963" cy="3467100"/>
          </a:xfr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33" y="1424305"/>
            <a:ext cx="6561330" cy="4898571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711" y="1055280"/>
            <a:ext cx="7549905" cy="563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5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CEA6D-92BD-A242-B193-8AB93D578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Projektideen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F0FC150-2580-6442-BDE6-BFE66C4EA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DE" dirty="0" err="1" smtClean="0">
                <a:hlinkClick r:id="rId2"/>
              </a:rPr>
              <a:t>Scratch</a:t>
            </a:r>
            <a:r>
              <a:rPr lang="de-DE" dirty="0" smtClean="0">
                <a:hlinkClick r:id="rId2"/>
              </a:rPr>
              <a:t> </a:t>
            </a:r>
            <a:r>
              <a:rPr lang="de-DE" dirty="0">
                <a:hlinkClick r:id="rId2"/>
              </a:rPr>
              <a:t>mit Video</a:t>
            </a:r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i="1" dirty="0"/>
          </a:p>
          <a:p>
            <a:pPr marL="6623050" indent="-220663"/>
            <a:endParaRPr lang="de-DE" dirty="0"/>
          </a:p>
          <a:p>
            <a:pPr marL="5651500" indent="-220663"/>
            <a:r>
              <a:rPr lang="de-DE" dirty="0" smtClean="0">
                <a:hlinkClick r:id="rId3"/>
              </a:rPr>
              <a:t>Franzi- und Englisch-Übersetzung</a:t>
            </a:r>
            <a:endParaRPr lang="de-DE" dirty="0"/>
          </a:p>
          <a:p>
            <a:endParaRPr lang="de-DE" dirty="0"/>
          </a:p>
          <a:p>
            <a:r>
              <a:rPr lang="de-DE" dirty="0">
                <a:hlinkClick r:id="rId4"/>
              </a:rPr>
              <a:t>micro:bit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C32C3AE-F44F-CF43-AC61-7EFBB0A0C7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184" y="2254927"/>
            <a:ext cx="2149407" cy="203367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4B94D9C-0AF6-B345-BAA2-EA01981668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3755" y="4743919"/>
            <a:ext cx="2956361" cy="221727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1409" y="2090474"/>
            <a:ext cx="3143482" cy="2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49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3" grpId="2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55975"/>
            <a:ext cx="10515600" cy="1325563"/>
          </a:xfrm>
        </p:spPr>
        <p:txBody>
          <a:bodyPr>
            <a:normAutofit/>
          </a:bodyPr>
          <a:lstStyle/>
          <a:p>
            <a:r>
              <a:rPr lang="de-CH" dirty="0"/>
              <a:t>Medien und Informatik</a:t>
            </a:r>
            <a:br>
              <a:rPr lang="de-CH" dirty="0"/>
            </a:br>
            <a:r>
              <a:rPr lang="de-CH" sz="3100" dirty="0"/>
              <a:t>Überblick über die Unterrichtsmodule im 3. Zyklus, 1. Klasse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15780DB-192C-5746-AD56-1E8A292F9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41" y="1981538"/>
            <a:ext cx="6796917" cy="485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9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EE501-49F4-442E-89F9-7D8E0FC20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cs typeface="Calibri Light"/>
              </a:rPr>
              <a:t>Lernkontrolle und Bewertung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16FBE7-C5BF-4D56-A246-2819C6F4D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>
                <a:cs typeface="Calibri"/>
              </a:rPr>
              <a:t>Laufbahnverordnung:</a:t>
            </a:r>
            <a:br>
              <a:rPr lang="de-CH" dirty="0">
                <a:cs typeface="Calibri"/>
              </a:rPr>
            </a:br>
            <a:r>
              <a:rPr lang="de-CH" dirty="0">
                <a:cs typeface="Calibri"/>
              </a:rPr>
              <a:t>Die Bewertung der Themen des Moduls Medien und Informatik können in die Fachnoten Deutsch bzw. Mathematik einfliessen.</a:t>
            </a:r>
            <a:br>
              <a:rPr lang="de-CH" dirty="0">
                <a:cs typeface="Calibri"/>
              </a:rPr>
            </a:br>
            <a:r>
              <a:rPr lang="de-CH" dirty="0">
                <a:cs typeface="Calibri"/>
                <a:hlinkClick r:id="rId2"/>
              </a:rPr>
              <a:t>http://bl.clex.ch/frontend/change_document_file_dictionaries/474</a:t>
            </a:r>
            <a:endParaRPr lang="de-CH" dirty="0">
              <a:ea typeface="+mn-lt"/>
              <a:cs typeface="+mn-lt"/>
            </a:endParaRPr>
          </a:p>
          <a:p>
            <a:r>
              <a:rPr lang="de-CH" dirty="0">
                <a:ea typeface="+mn-lt"/>
                <a:cs typeface="+mn-lt"/>
              </a:rPr>
              <a:t>Ideen zur bewertenden Kontrolle der erworbenen Kompetenzen:</a:t>
            </a:r>
            <a:br>
              <a:rPr lang="de-CH" dirty="0">
                <a:ea typeface="+mn-lt"/>
                <a:cs typeface="+mn-lt"/>
              </a:rPr>
            </a:br>
            <a:r>
              <a:rPr lang="de-CH" dirty="0">
                <a:ea typeface="+mn-lt"/>
                <a:cs typeface="+mn-lt"/>
              </a:rPr>
              <a:t>Kursunterlagen 1.6.c. Leistungsüberprüfung/Bewertung</a:t>
            </a:r>
          </a:p>
          <a:p>
            <a:r>
              <a:rPr lang="de-CH" dirty="0">
                <a:ea typeface="+mn-lt"/>
                <a:cs typeface="+mn-lt"/>
              </a:rPr>
              <a:t>bl.ch/</a:t>
            </a:r>
            <a:r>
              <a:rPr lang="de-CH" dirty="0" err="1">
                <a:ea typeface="+mn-lt"/>
                <a:cs typeface="+mn-lt"/>
              </a:rPr>
              <a:t>ict</a:t>
            </a:r>
            <a:r>
              <a:rPr lang="de-CH" dirty="0">
                <a:ea typeface="+mn-lt"/>
                <a:cs typeface="+mn-lt"/>
              </a:rPr>
              <a:t> -&gt; ICT Sekundarschulen -&gt; Unterrichtsmodule Informatik</a:t>
            </a:r>
            <a:br>
              <a:rPr lang="de-CH" dirty="0">
                <a:ea typeface="+mn-lt"/>
                <a:cs typeface="+mn-lt"/>
              </a:rPr>
            </a:br>
            <a:r>
              <a:rPr lang="de-CH" dirty="0">
                <a:ea typeface="+mn-lt"/>
                <a:cs typeface="+mn-lt"/>
              </a:rPr>
              <a:t>-&gt; </a:t>
            </a:r>
            <a:r>
              <a:rPr lang="de-CH" dirty="0">
                <a:ea typeface="+mn-lt"/>
                <a:cs typeface="+mn-lt"/>
                <a:hlinkClick r:id="rId3"/>
              </a:rPr>
              <a:t>Zusatzmaterial Programmieren 1</a:t>
            </a:r>
            <a:endParaRPr lang="de-CH" dirty="0">
              <a:ea typeface="+mn-lt"/>
              <a:cs typeface="+mn-lt"/>
            </a:endParaRPr>
          </a:p>
          <a:p>
            <a:endParaRPr lang="de-CH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02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Die Broschüre</a:t>
            </a:r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0481" y="2259541"/>
            <a:ext cx="6531038" cy="419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9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Fragen und Antworten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5922" y="2313354"/>
            <a:ext cx="9260155" cy="4152778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9068688" y="2370085"/>
            <a:ext cx="1290917" cy="387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Rechteck 5"/>
          <p:cNvSpPr/>
          <p:nvPr/>
        </p:nvSpPr>
        <p:spPr>
          <a:xfrm>
            <a:off x="9606580" y="5970494"/>
            <a:ext cx="634701" cy="20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3751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BD66D6-B7D9-CE43-BCFA-E82E26FA8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124" y="2734922"/>
            <a:ext cx="10515600" cy="1325563"/>
          </a:xfrm>
        </p:spPr>
        <p:txBody>
          <a:bodyPr/>
          <a:lstStyle/>
          <a:p>
            <a:pPr algn="ctr"/>
            <a:r>
              <a:rPr lang="de-DE" dirty="0">
                <a:hlinkClick r:id="rId2"/>
              </a:rPr>
              <a:t>&lt;3-lichen Dank für Eure Aufmerksamkeit!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45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9" y="1279283"/>
            <a:ext cx="12018309" cy="4955261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9735671" y="1333948"/>
            <a:ext cx="1290917" cy="387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Rechteck 2"/>
          <p:cNvSpPr/>
          <p:nvPr/>
        </p:nvSpPr>
        <p:spPr>
          <a:xfrm>
            <a:off x="10434917" y="5593976"/>
            <a:ext cx="688490" cy="204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5545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99323"/>
            <a:ext cx="10515600" cy="1325563"/>
          </a:xfrm>
        </p:spPr>
        <p:txBody>
          <a:bodyPr/>
          <a:lstStyle/>
          <a:p>
            <a:r>
              <a:rPr lang="de-CH" dirty="0"/>
              <a:t>Programmiersprachen</a:t>
            </a:r>
          </a:p>
        </p:txBody>
      </p:sp>
      <p:pic>
        <p:nvPicPr>
          <p:cNvPr id="1030" name="Picture 6" descr="Ãhnliches F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51" y="4279025"/>
            <a:ext cx="2213322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838200" y="2140293"/>
            <a:ext cx="10515600" cy="1982819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de-CH" dirty="0"/>
              <a:t>Eine </a:t>
            </a:r>
            <a:r>
              <a:rPr lang="de-CH" dirty="0">
                <a:hlinkClick r:id="rId3"/>
              </a:rPr>
              <a:t>Programmiersprache</a:t>
            </a:r>
            <a:r>
              <a:rPr lang="de-CH" dirty="0"/>
              <a:t> ist eine formale Sprache zur Formulierung von Datenstrukturen und Algorithmen, d. h. von Rechenvorschriften, die von einem Computer ausgeführt werden können.</a:t>
            </a:r>
            <a:br>
              <a:rPr lang="de-CH" dirty="0"/>
            </a:br>
            <a:r>
              <a:rPr lang="de-CH" dirty="0"/>
              <a:t>Sie setzen sich aus Anweisungen nach einem vorgegebenen Muster zusammen, der sogenannten Syntax.</a:t>
            </a:r>
          </a:p>
        </p:txBody>
      </p:sp>
      <p:pic>
        <p:nvPicPr>
          <p:cNvPr id="1032" name="Picture 8" descr="Bildergebnis fÃ¼r scratc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56" y="4269106"/>
            <a:ext cx="1881163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rogramme &quot;Hello World!&quot; en Brainfu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769" y="4279024"/>
            <a:ext cx="1946031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ildergebnis fÃ¼r labview leg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796" y="4279023"/>
            <a:ext cx="2132636" cy="194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7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Warum </a:t>
            </a:r>
            <a:r>
              <a:rPr lang="de-CH" dirty="0" err="1"/>
              <a:t>Scratch</a:t>
            </a:r>
            <a:r>
              <a:rPr lang="de-CH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5733825"/>
            <a:ext cx="10515600" cy="443137"/>
          </a:xfrm>
        </p:spPr>
        <p:txBody>
          <a:bodyPr>
            <a:normAutofit/>
          </a:bodyPr>
          <a:lstStyle/>
          <a:p>
            <a:r>
              <a:rPr lang="de-CH" sz="2000" dirty="0">
                <a:hlinkClick r:id="rId2"/>
              </a:rPr>
              <a:t>http://blog.doebe.li/Blog/GedankenZuProgrammierumgebungenFuerMedienUndInformatik</a:t>
            </a:r>
            <a:endParaRPr lang="de-CH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915" y="2502413"/>
            <a:ext cx="7159070" cy="310984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058915" y="2133081"/>
            <a:ext cx="6422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>
                <a:hlinkClick r:id="rId4"/>
              </a:rPr>
              <a:t>LP Volksschule Kanton Basel-Landschaft (Stoffinhalte und Themen)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8859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Benötigtes Material für diesen Kurs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/>
              <a:t>Laptop</a:t>
            </a:r>
          </a:p>
          <a:p>
            <a:r>
              <a:rPr lang="de-CH" dirty="0">
                <a:hlinkClick r:id="rId2" invalidUrl="http://"/>
              </a:rPr>
              <a:t>Kursunterlagen</a:t>
            </a:r>
            <a:r>
              <a:rPr lang="de-CH" dirty="0">
                <a:cs typeface="Calibri"/>
                <a:hlinkClick r:id="rId3" invalidUrl="http://"/>
              </a:rPr>
              <a:t/>
            </a:r>
            <a:br>
              <a:rPr lang="de-CH" dirty="0">
                <a:cs typeface="Calibri"/>
                <a:hlinkClick r:id="rId4" invalidUrl="http://"/>
              </a:rPr>
            </a:br>
            <a:r>
              <a:rPr lang="de-CH" dirty="0"/>
              <a:t>bl.ch/</a:t>
            </a:r>
            <a:r>
              <a:rPr lang="de-CH" dirty="0" err="1"/>
              <a:t>ict</a:t>
            </a:r>
            <a:r>
              <a:rPr lang="de-CH" dirty="0"/>
              <a:t> </a:t>
            </a:r>
            <a:r>
              <a:rPr lang="de-CH" dirty="0">
                <a:sym typeface="Wingdings" panose="05000000000000000000" pitchFamily="2" charset="2"/>
              </a:rPr>
              <a:t> ICT Sekundarschulen</a:t>
            </a:r>
            <a:r>
              <a:rPr lang="de-CH" dirty="0">
                <a:cs typeface="Calibri"/>
              </a:rPr>
              <a:t/>
            </a:r>
            <a:br>
              <a:rPr lang="de-CH" dirty="0">
                <a:cs typeface="Calibri"/>
              </a:rPr>
            </a:br>
            <a:r>
              <a:rPr lang="de-CH" dirty="0">
                <a:sym typeface="Wingdings" panose="05000000000000000000" pitchFamily="2" charset="2"/>
              </a:rPr>
              <a:t> Unterrichtsmodule Informatik  Programmieren 1</a:t>
            </a:r>
          </a:p>
          <a:p>
            <a:r>
              <a:rPr lang="de-CH" dirty="0">
                <a:sym typeface="Wingdings" panose="05000000000000000000" pitchFamily="2" charset="2"/>
              </a:rPr>
              <a:t>Lehrmittel inform@21 (LP Kommentar und </a:t>
            </a:r>
            <a:r>
              <a:rPr lang="de-CH" dirty="0" err="1">
                <a:sym typeface="Wingdings" panose="05000000000000000000" pitchFamily="2" charset="2"/>
              </a:rPr>
              <a:t>SuS</a:t>
            </a:r>
            <a:r>
              <a:rPr lang="de-CH" dirty="0">
                <a:sym typeface="Wingdings" panose="05000000000000000000" pitchFamily="2" charset="2"/>
              </a:rPr>
              <a:t> Arbeitsmappe)</a:t>
            </a:r>
          </a:p>
          <a:p>
            <a:r>
              <a:rPr lang="de-CH" dirty="0">
                <a:sym typeface="Wingdings" panose="05000000000000000000" pitchFamily="2" charset="2"/>
              </a:rPr>
              <a:t>Warum inform@21</a:t>
            </a:r>
          </a:p>
          <a:p>
            <a:r>
              <a:rPr lang="de-CH" dirty="0">
                <a:sym typeface="Wingdings" panose="05000000000000000000" pitchFamily="2" charset="2"/>
              </a:rPr>
              <a:t>Ziel dieser Weiterbildung?</a:t>
            </a:r>
            <a:endParaRPr lang="de-CH" dirty="0"/>
          </a:p>
          <a:p>
            <a:pPr marL="0" indent="0">
              <a:buNone/>
            </a:pPr>
            <a:endParaRPr lang="de-CH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784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Kompetenzen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>
                <a:hlinkClick r:id="rId2"/>
              </a:rPr>
              <a:t>http://lehrplan-vs.bl.ch/</a:t>
            </a:r>
            <a:endParaRPr lang="de-CH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107" y="1448407"/>
            <a:ext cx="4447693" cy="507708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062451" y="3765665"/>
            <a:ext cx="58436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MI 2.2. g</a:t>
            </a:r>
          </a:p>
          <a:p>
            <a:r>
              <a:rPr lang="de-CH" dirty="0"/>
              <a:t>Die Schülerinnen und Schüler können selbstentdeckte Lösungswege für einfache Probleme in Form von lauffähigen und korrekten Computerprogrammen mit Schleifen, bedingten Anweisungen und Parametern formulieren.</a:t>
            </a:r>
          </a:p>
        </p:txBody>
      </p:sp>
      <p:sp>
        <p:nvSpPr>
          <p:cNvPr id="6" name="Rechteck 5"/>
          <p:cNvSpPr/>
          <p:nvPr/>
        </p:nvSpPr>
        <p:spPr>
          <a:xfrm>
            <a:off x="7264400" y="4921250"/>
            <a:ext cx="3924060" cy="469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3080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Darum geht es: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71698" y="2380843"/>
            <a:ext cx="10515600" cy="346671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CH" dirty="0"/>
              <a:t>Bald ist unsere Party!</a:t>
            </a:r>
            <a:br>
              <a:rPr lang="de-CH" dirty="0"/>
            </a:br>
            <a:r>
              <a:rPr lang="de-CH" dirty="0"/>
              <a:t>Wie sollen wir unsere Freundinnen und Freunde einladen?</a:t>
            </a:r>
          </a:p>
          <a:p>
            <a:pPr>
              <a:lnSpc>
                <a:spcPct val="100000"/>
              </a:lnSpc>
            </a:pPr>
            <a:r>
              <a:rPr lang="de-CH" dirty="0"/>
              <a:t>Die Einladung soll ganz speziell sein – mit Ton und Bewegung.</a:t>
            </a:r>
          </a:p>
          <a:p>
            <a:pPr>
              <a:lnSpc>
                <a:spcPct val="100000"/>
              </a:lnSpc>
            </a:pPr>
            <a:r>
              <a:rPr lang="de-CH" dirty="0"/>
              <a:t>Wir erstellen mit der Programmiersprache </a:t>
            </a:r>
            <a:r>
              <a:rPr lang="de-CH" dirty="0" err="1"/>
              <a:t>Scratch</a:t>
            </a:r>
            <a:r>
              <a:rPr lang="de-CH" dirty="0"/>
              <a:t> eine digitale Einladung.</a:t>
            </a:r>
          </a:p>
          <a:p>
            <a:pPr>
              <a:lnSpc>
                <a:spcPct val="100000"/>
              </a:lnSpc>
            </a:pPr>
            <a:r>
              <a:rPr lang="de-CH" dirty="0"/>
              <a:t>Programmierte Beispiele von Schülerinnen und Schülern:</a:t>
            </a:r>
            <a:br>
              <a:rPr lang="de-CH" dirty="0"/>
            </a:br>
            <a:r>
              <a:rPr lang="de-CH" u="sng" dirty="0">
                <a:hlinkClick r:id="rId2"/>
              </a:rPr>
              <a:t>https://scratch.mit.edu/users/LP21BL/projects/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71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CH" dirty="0"/>
              <a:t>Unterrichtsverlauf</a:t>
            </a:r>
            <a:br>
              <a:rPr lang="de-CH" dirty="0"/>
            </a:br>
            <a:r>
              <a:rPr lang="de-CH" sz="3200" dirty="0"/>
              <a:t>(inform@21 LP-Kommentar S. 56ff)</a:t>
            </a:r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8794" y="2380843"/>
            <a:ext cx="6634412" cy="413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5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{C4501273-112C-664E-9E63-5645ACEC2BD4}tf16401369</Template>
  <TotalTime>0</TotalTime>
  <Words>160</Words>
  <Application>Microsoft Office PowerPoint</Application>
  <PresentationFormat>Breitbild</PresentationFormat>
  <Paragraphs>74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Wingdings</vt:lpstr>
      <vt:lpstr>Wingdings 3</vt:lpstr>
      <vt:lpstr>Office</vt:lpstr>
      <vt:lpstr>Informatik auf der Sekundarstufe Modul Programmieren 1 für den Unterricht im 3. Zyklus, 1. Klasse</vt:lpstr>
      <vt:lpstr>Medien und Informatik Überblick über die Unterrichtsmodule im 3. Zyklus, 1. Klasse</vt:lpstr>
      <vt:lpstr>PowerPoint-Präsentation</vt:lpstr>
      <vt:lpstr>Programmiersprachen</vt:lpstr>
      <vt:lpstr>Warum Scratch?</vt:lpstr>
      <vt:lpstr>Benötigtes Material für diesen Kurs</vt:lpstr>
      <vt:lpstr>Kompetenzen</vt:lpstr>
      <vt:lpstr>Darum geht es:</vt:lpstr>
      <vt:lpstr>Unterrichtsverlauf (inform@21 LP-Kommentar S. 56ff)</vt:lpstr>
      <vt:lpstr>Computer Science Unplugged</vt:lpstr>
      <vt:lpstr>Cup Stacking</vt:lpstr>
      <vt:lpstr>Robotersteuerung online</vt:lpstr>
      <vt:lpstr>Digitale Einladung mit Scratch</vt:lpstr>
      <vt:lpstr>Scratch Entwicklungsumgebung</vt:lpstr>
      <vt:lpstr>Digitale Einladung mit Scratch</vt:lpstr>
      <vt:lpstr>Differenzierung / Erweiterung</vt:lpstr>
      <vt:lpstr>Scratch vs. Python </vt:lpstr>
      <vt:lpstr>Projektideen</vt:lpstr>
      <vt:lpstr>Projektideen</vt:lpstr>
      <vt:lpstr>Lernkontrolle und Bewertung</vt:lpstr>
      <vt:lpstr>Die Broschüre</vt:lpstr>
      <vt:lpstr>Fragen und Antworten</vt:lpstr>
      <vt:lpstr>&lt;3-lichen Dank für Eure Aufmerksamkeit!</vt:lpstr>
    </vt:vector>
  </TitlesOfParts>
  <Company>it.sbl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Informatik auf der Sekundarstufe Modul Programmieren 1 für den Unterricht im 3. Zyklus, 1. Klasse</dc:title>
  <dc:creator>Urs Meyer</dc:creator>
  <cp:lastModifiedBy>Meyer, Urs (GymLA)</cp:lastModifiedBy>
  <cp:revision>128</cp:revision>
  <dcterms:created xsi:type="dcterms:W3CDTF">2018-06-21T09:57:41Z</dcterms:created>
  <dcterms:modified xsi:type="dcterms:W3CDTF">2019-11-06T08:48:57Z</dcterms:modified>
</cp:coreProperties>
</file>